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EB8A2FC-AE73-4452-A612-063D245ECA67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</dgm:pt>
    <dgm:pt modelId="{4A80788C-2068-4B9E-B250-6F4592560FB8}">
      <dgm:prSet phldrT="[Text]"/>
      <dgm:spPr/>
      <dgm:t>
        <a:bodyPr/>
        <a:lstStyle/>
        <a:p>
          <a:r>
            <a:rPr lang="en-US" dirty="0"/>
            <a:t>boroughs</a:t>
          </a:r>
        </a:p>
      </dgm:t>
    </dgm:pt>
    <dgm:pt modelId="{4CBA3C38-2AF5-49E7-92F7-6BB77757F14C}" type="parTrans" cxnId="{30397F21-0C10-469E-B3F9-3928A270688E}">
      <dgm:prSet/>
      <dgm:spPr/>
      <dgm:t>
        <a:bodyPr/>
        <a:lstStyle/>
        <a:p>
          <a:endParaRPr lang="en-US"/>
        </a:p>
      </dgm:t>
    </dgm:pt>
    <dgm:pt modelId="{C6DD9462-3154-4FF5-B23F-4A79D2DB10C4}" type="sibTrans" cxnId="{30397F21-0C10-469E-B3F9-3928A270688E}">
      <dgm:prSet/>
      <dgm:spPr/>
      <dgm:t>
        <a:bodyPr/>
        <a:lstStyle/>
        <a:p>
          <a:endParaRPr lang="en-US"/>
        </a:p>
      </dgm:t>
    </dgm:pt>
    <dgm:pt modelId="{1B031E98-DC24-4F0D-B9FD-8C00729BDDDF}">
      <dgm:prSet phldrT="[Text]"/>
      <dgm:spPr/>
      <dgm:t>
        <a:bodyPr/>
        <a:lstStyle/>
        <a:p>
          <a:r>
            <a:rPr lang="en-US" dirty="0"/>
            <a:t>borough</a:t>
          </a:r>
        </a:p>
      </dgm:t>
    </dgm:pt>
    <dgm:pt modelId="{5995A9B9-19A0-4EB8-B844-BBB22ABADF12}" type="parTrans" cxnId="{6DFEB307-421F-41E8-A266-D68BED4A5DAF}">
      <dgm:prSet/>
      <dgm:spPr/>
      <dgm:t>
        <a:bodyPr/>
        <a:lstStyle/>
        <a:p>
          <a:endParaRPr lang="en-US"/>
        </a:p>
      </dgm:t>
    </dgm:pt>
    <dgm:pt modelId="{82E3C945-EE6D-46BA-97C2-9952AED2AD9E}" type="sibTrans" cxnId="{6DFEB307-421F-41E8-A266-D68BED4A5DAF}">
      <dgm:prSet/>
      <dgm:spPr/>
      <dgm:t>
        <a:bodyPr/>
        <a:lstStyle/>
        <a:p>
          <a:endParaRPr lang="en-US"/>
        </a:p>
      </dgm:t>
    </dgm:pt>
    <dgm:pt modelId="{1860949B-8179-44F1-9C07-3F7CB4CBD676}">
      <dgm:prSet phldrT="[Text]"/>
      <dgm:spPr/>
      <dgm:t>
        <a:bodyPr/>
        <a:lstStyle/>
        <a:p>
          <a:r>
            <a:rPr lang="en-US" dirty="0"/>
            <a:t>neighborhood</a:t>
          </a:r>
        </a:p>
      </dgm:t>
    </dgm:pt>
    <dgm:pt modelId="{745F8EBF-ED2E-4155-BDC5-EA06ECCE0134}" type="parTrans" cxnId="{EAA59D94-3C58-40EF-8113-AA4F808CED15}">
      <dgm:prSet/>
      <dgm:spPr/>
      <dgm:t>
        <a:bodyPr/>
        <a:lstStyle/>
        <a:p>
          <a:endParaRPr lang="en-US"/>
        </a:p>
      </dgm:t>
    </dgm:pt>
    <dgm:pt modelId="{A74CC0E5-6854-4F07-8B60-EAF20295CDF1}" type="sibTrans" cxnId="{EAA59D94-3C58-40EF-8113-AA4F808CED15}">
      <dgm:prSet/>
      <dgm:spPr/>
      <dgm:t>
        <a:bodyPr/>
        <a:lstStyle/>
        <a:p>
          <a:endParaRPr lang="en-US"/>
        </a:p>
      </dgm:t>
    </dgm:pt>
    <dgm:pt modelId="{BBE9E37D-EA8A-4466-9112-B3EA8E3F74E3}" type="pres">
      <dgm:prSet presAssocID="{FEB8A2FC-AE73-4452-A612-063D245ECA67}" presName="CompostProcess" presStyleCnt="0">
        <dgm:presLayoutVars>
          <dgm:dir/>
          <dgm:resizeHandles val="exact"/>
        </dgm:presLayoutVars>
      </dgm:prSet>
      <dgm:spPr/>
    </dgm:pt>
    <dgm:pt modelId="{C7C29A98-035A-4D84-97A0-B37F0D95EB1D}" type="pres">
      <dgm:prSet presAssocID="{FEB8A2FC-AE73-4452-A612-063D245ECA67}" presName="arrow" presStyleLbl="bgShp" presStyleIdx="0" presStyleCnt="1" custScaleX="117647"/>
      <dgm:spPr/>
    </dgm:pt>
    <dgm:pt modelId="{BEEDA6DE-74BC-441D-A6F1-770C35B7F360}" type="pres">
      <dgm:prSet presAssocID="{FEB8A2FC-AE73-4452-A612-063D245ECA67}" presName="linearProcess" presStyleCnt="0"/>
      <dgm:spPr/>
    </dgm:pt>
    <dgm:pt modelId="{27E59376-D077-4276-8785-7FC7BE0B4946}" type="pres">
      <dgm:prSet presAssocID="{4A80788C-2068-4B9E-B250-6F4592560FB8}" presName="textNode" presStyleLbl="node1" presStyleIdx="0" presStyleCnt="3">
        <dgm:presLayoutVars>
          <dgm:bulletEnabled val="1"/>
        </dgm:presLayoutVars>
      </dgm:prSet>
      <dgm:spPr/>
    </dgm:pt>
    <dgm:pt modelId="{57B7A156-C0EF-43BF-81DC-44E2440DD97C}" type="pres">
      <dgm:prSet presAssocID="{C6DD9462-3154-4FF5-B23F-4A79D2DB10C4}" presName="sibTrans" presStyleCnt="0"/>
      <dgm:spPr/>
    </dgm:pt>
    <dgm:pt modelId="{ABC71421-33E8-4439-9902-A1D3A31107AF}" type="pres">
      <dgm:prSet presAssocID="{1B031E98-DC24-4F0D-B9FD-8C00729BDDDF}" presName="textNode" presStyleLbl="node1" presStyleIdx="1" presStyleCnt="3">
        <dgm:presLayoutVars>
          <dgm:bulletEnabled val="1"/>
        </dgm:presLayoutVars>
      </dgm:prSet>
      <dgm:spPr/>
    </dgm:pt>
    <dgm:pt modelId="{B3F3F590-1F4C-4E0F-A11E-C36A79EA902D}" type="pres">
      <dgm:prSet presAssocID="{82E3C945-EE6D-46BA-97C2-9952AED2AD9E}" presName="sibTrans" presStyleCnt="0"/>
      <dgm:spPr/>
    </dgm:pt>
    <dgm:pt modelId="{D6986D35-BEAA-4D61-A248-AB35D7FE0D9E}" type="pres">
      <dgm:prSet presAssocID="{1860949B-8179-44F1-9C07-3F7CB4CBD676}" presName="textNode" presStyleLbl="node1" presStyleIdx="2" presStyleCnt="3">
        <dgm:presLayoutVars>
          <dgm:bulletEnabled val="1"/>
        </dgm:presLayoutVars>
      </dgm:prSet>
      <dgm:spPr/>
    </dgm:pt>
  </dgm:ptLst>
  <dgm:cxnLst>
    <dgm:cxn modelId="{6DFEB307-421F-41E8-A266-D68BED4A5DAF}" srcId="{FEB8A2FC-AE73-4452-A612-063D245ECA67}" destId="{1B031E98-DC24-4F0D-B9FD-8C00729BDDDF}" srcOrd="1" destOrd="0" parTransId="{5995A9B9-19A0-4EB8-B844-BBB22ABADF12}" sibTransId="{82E3C945-EE6D-46BA-97C2-9952AED2AD9E}"/>
    <dgm:cxn modelId="{C33B8520-702F-40C4-B5BC-4E738D50B491}" type="presOf" srcId="{1860949B-8179-44F1-9C07-3F7CB4CBD676}" destId="{D6986D35-BEAA-4D61-A248-AB35D7FE0D9E}" srcOrd="0" destOrd="0" presId="urn:microsoft.com/office/officeart/2005/8/layout/hProcess9"/>
    <dgm:cxn modelId="{30397F21-0C10-469E-B3F9-3928A270688E}" srcId="{FEB8A2FC-AE73-4452-A612-063D245ECA67}" destId="{4A80788C-2068-4B9E-B250-6F4592560FB8}" srcOrd="0" destOrd="0" parTransId="{4CBA3C38-2AF5-49E7-92F7-6BB77757F14C}" sibTransId="{C6DD9462-3154-4FF5-B23F-4A79D2DB10C4}"/>
    <dgm:cxn modelId="{2878FD86-FB15-4F6A-9311-175008D19BD2}" type="presOf" srcId="{FEB8A2FC-AE73-4452-A612-063D245ECA67}" destId="{BBE9E37D-EA8A-4466-9112-B3EA8E3F74E3}" srcOrd="0" destOrd="0" presId="urn:microsoft.com/office/officeart/2005/8/layout/hProcess9"/>
    <dgm:cxn modelId="{EAA59D94-3C58-40EF-8113-AA4F808CED15}" srcId="{FEB8A2FC-AE73-4452-A612-063D245ECA67}" destId="{1860949B-8179-44F1-9C07-3F7CB4CBD676}" srcOrd="2" destOrd="0" parTransId="{745F8EBF-ED2E-4155-BDC5-EA06ECCE0134}" sibTransId="{A74CC0E5-6854-4F07-8B60-EAF20295CDF1}"/>
    <dgm:cxn modelId="{7EFD74C3-B7D4-4B32-8237-CD16F55CE640}" type="presOf" srcId="{4A80788C-2068-4B9E-B250-6F4592560FB8}" destId="{27E59376-D077-4276-8785-7FC7BE0B4946}" srcOrd="0" destOrd="0" presId="urn:microsoft.com/office/officeart/2005/8/layout/hProcess9"/>
    <dgm:cxn modelId="{14C9DAD0-FF5C-4A0B-A29E-08A0027EAB6A}" type="presOf" srcId="{1B031E98-DC24-4F0D-B9FD-8C00729BDDDF}" destId="{ABC71421-33E8-4439-9902-A1D3A31107AF}" srcOrd="0" destOrd="0" presId="urn:microsoft.com/office/officeart/2005/8/layout/hProcess9"/>
    <dgm:cxn modelId="{108F1B0F-CD29-4C13-A00C-992A413000E4}" type="presParOf" srcId="{BBE9E37D-EA8A-4466-9112-B3EA8E3F74E3}" destId="{C7C29A98-035A-4D84-97A0-B37F0D95EB1D}" srcOrd="0" destOrd="0" presId="urn:microsoft.com/office/officeart/2005/8/layout/hProcess9"/>
    <dgm:cxn modelId="{10719425-883F-4091-843B-9BD779FC36BD}" type="presParOf" srcId="{BBE9E37D-EA8A-4466-9112-B3EA8E3F74E3}" destId="{BEEDA6DE-74BC-441D-A6F1-770C35B7F360}" srcOrd="1" destOrd="0" presId="urn:microsoft.com/office/officeart/2005/8/layout/hProcess9"/>
    <dgm:cxn modelId="{08E51D40-246A-4CB5-BF3A-7D438C3CEAEA}" type="presParOf" srcId="{BEEDA6DE-74BC-441D-A6F1-770C35B7F360}" destId="{27E59376-D077-4276-8785-7FC7BE0B4946}" srcOrd="0" destOrd="0" presId="urn:microsoft.com/office/officeart/2005/8/layout/hProcess9"/>
    <dgm:cxn modelId="{86927C36-82B1-4E2B-BFEE-6E629846416A}" type="presParOf" srcId="{BEEDA6DE-74BC-441D-A6F1-770C35B7F360}" destId="{57B7A156-C0EF-43BF-81DC-44E2440DD97C}" srcOrd="1" destOrd="0" presId="urn:microsoft.com/office/officeart/2005/8/layout/hProcess9"/>
    <dgm:cxn modelId="{35209A00-BC6A-43A5-B626-36325BAA1603}" type="presParOf" srcId="{BEEDA6DE-74BC-441D-A6F1-770C35B7F360}" destId="{ABC71421-33E8-4439-9902-A1D3A31107AF}" srcOrd="2" destOrd="0" presId="urn:microsoft.com/office/officeart/2005/8/layout/hProcess9"/>
    <dgm:cxn modelId="{5EEB4AD0-DF16-42DF-B4B7-F51B6CA23CAC}" type="presParOf" srcId="{BEEDA6DE-74BC-441D-A6F1-770C35B7F360}" destId="{B3F3F590-1F4C-4E0F-A11E-C36A79EA902D}" srcOrd="3" destOrd="0" presId="urn:microsoft.com/office/officeart/2005/8/layout/hProcess9"/>
    <dgm:cxn modelId="{0608FD0D-CAC5-47E6-8BA2-4A50E3690734}" type="presParOf" srcId="{BEEDA6DE-74BC-441D-A6F1-770C35B7F360}" destId="{D6986D35-BEAA-4D61-A248-AB35D7FE0D9E}" srcOrd="4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C29A98-035A-4D84-97A0-B37F0D95EB1D}">
      <dsp:nvSpPr>
        <dsp:cNvPr id="0" name=""/>
        <dsp:cNvSpPr/>
      </dsp:nvSpPr>
      <dsp:spPr>
        <a:xfrm>
          <a:off x="1" y="0"/>
          <a:ext cx="4513538" cy="1663333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7E59376-D077-4276-8785-7FC7BE0B4946}">
      <dsp:nvSpPr>
        <dsp:cNvPr id="0" name=""/>
        <dsp:cNvSpPr/>
      </dsp:nvSpPr>
      <dsp:spPr>
        <a:xfrm>
          <a:off x="2286" y="498999"/>
          <a:ext cx="1447451" cy="66533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boroughs</a:t>
          </a:r>
        </a:p>
      </dsp:txBody>
      <dsp:txXfrm>
        <a:off x="34765" y="531478"/>
        <a:ext cx="1382493" cy="600375"/>
      </dsp:txXfrm>
    </dsp:sp>
    <dsp:sp modelId="{ABC71421-33E8-4439-9902-A1D3A31107AF}">
      <dsp:nvSpPr>
        <dsp:cNvPr id="0" name=""/>
        <dsp:cNvSpPr/>
      </dsp:nvSpPr>
      <dsp:spPr>
        <a:xfrm>
          <a:off x="1533044" y="498999"/>
          <a:ext cx="1447451" cy="66533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borough</a:t>
          </a:r>
        </a:p>
      </dsp:txBody>
      <dsp:txXfrm>
        <a:off x="1565523" y="531478"/>
        <a:ext cx="1382493" cy="600375"/>
      </dsp:txXfrm>
    </dsp:sp>
    <dsp:sp modelId="{D6986D35-BEAA-4D61-A248-AB35D7FE0D9E}">
      <dsp:nvSpPr>
        <dsp:cNvPr id="0" name=""/>
        <dsp:cNvSpPr/>
      </dsp:nvSpPr>
      <dsp:spPr>
        <a:xfrm>
          <a:off x="3063802" y="498999"/>
          <a:ext cx="1447451" cy="66533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neighborhood</a:t>
          </a:r>
        </a:p>
      </dsp:txBody>
      <dsp:txXfrm>
        <a:off x="3096281" y="531478"/>
        <a:ext cx="1382493" cy="60037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C1A16-EA13-4773-A77E-360BF2545BA1}" type="datetimeFigureOut">
              <a:rPr lang="en-US" smtClean="0"/>
              <a:t>12/9/2017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560B8-84D6-4C6E-A414-7581101F9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24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C1A16-EA13-4773-A77E-360BF2545BA1}" type="datetimeFigureOut">
              <a:rPr lang="en-US" smtClean="0"/>
              <a:t>12/9/2017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560B8-84D6-4C6E-A414-7581101F9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6640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C1A16-EA13-4773-A77E-360BF2545BA1}" type="datetimeFigureOut">
              <a:rPr lang="en-US" smtClean="0"/>
              <a:t>12/9/2017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560B8-84D6-4C6E-A414-7581101F90ED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549397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C1A16-EA13-4773-A77E-360BF2545BA1}" type="datetimeFigureOut">
              <a:rPr lang="en-US" smtClean="0"/>
              <a:t>12/9/2017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560B8-84D6-4C6E-A414-7581101F9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5283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C1A16-EA13-4773-A77E-360BF2545BA1}" type="datetimeFigureOut">
              <a:rPr lang="en-US" smtClean="0"/>
              <a:t>12/9/2017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560B8-84D6-4C6E-A414-7581101F90ED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983997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C1A16-EA13-4773-A77E-360BF2545BA1}" type="datetimeFigureOut">
              <a:rPr lang="en-US" smtClean="0"/>
              <a:t>12/9/2017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560B8-84D6-4C6E-A414-7581101F9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7967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C1A16-EA13-4773-A77E-360BF2545BA1}" type="datetimeFigureOut">
              <a:rPr lang="en-US" smtClean="0"/>
              <a:t>12/9/2017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560B8-84D6-4C6E-A414-7581101F9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6102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C1A16-EA13-4773-A77E-360BF2545BA1}" type="datetimeFigureOut">
              <a:rPr lang="en-US" smtClean="0"/>
              <a:t>12/9/2017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560B8-84D6-4C6E-A414-7581101F9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040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C1A16-EA13-4773-A77E-360BF2545BA1}" type="datetimeFigureOut">
              <a:rPr lang="en-US" smtClean="0"/>
              <a:t>12/9/2017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560B8-84D6-4C6E-A414-7581101F9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9476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C1A16-EA13-4773-A77E-360BF2545BA1}" type="datetimeFigureOut">
              <a:rPr lang="en-US" smtClean="0"/>
              <a:t>12/9/2017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560B8-84D6-4C6E-A414-7581101F9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7057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C1A16-EA13-4773-A77E-360BF2545BA1}" type="datetimeFigureOut">
              <a:rPr lang="en-US" smtClean="0"/>
              <a:t>12/9/2017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560B8-84D6-4C6E-A414-7581101F9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9909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C1A16-EA13-4773-A77E-360BF2545BA1}" type="datetimeFigureOut">
              <a:rPr lang="en-US" smtClean="0"/>
              <a:t>12/9/2017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560B8-84D6-4C6E-A414-7581101F9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1878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C1A16-EA13-4773-A77E-360BF2545BA1}" type="datetimeFigureOut">
              <a:rPr lang="en-US" smtClean="0"/>
              <a:t>12/9/2017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560B8-84D6-4C6E-A414-7581101F9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811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C1A16-EA13-4773-A77E-360BF2545BA1}" type="datetimeFigureOut">
              <a:rPr lang="en-US" smtClean="0"/>
              <a:t>12/9/2017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560B8-84D6-4C6E-A414-7581101F9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0989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C1A16-EA13-4773-A77E-360BF2545BA1}" type="datetimeFigureOut">
              <a:rPr lang="en-US" smtClean="0"/>
              <a:t>12/9/2017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560B8-84D6-4C6E-A414-7581101F9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7000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C1A16-EA13-4773-A77E-360BF2545BA1}" type="datetimeFigureOut">
              <a:rPr lang="en-US" smtClean="0"/>
              <a:t>12/9/2017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560B8-84D6-4C6E-A414-7581101F9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7031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1C1A16-EA13-4773-A77E-360BF2545BA1}" type="datetimeFigureOut">
              <a:rPr lang="en-US" smtClean="0"/>
              <a:t>12/9/2017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E1F560B8-84D6-4C6E-A414-7581101F9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416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08329-7523-45CC-ACE7-9762DA8C1ED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Airbnb Property Amsterdam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50212D-2A22-4CF3-A586-A29C8FB833B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Christopher Chiang</a:t>
            </a:r>
          </a:p>
        </p:txBody>
      </p:sp>
    </p:spTree>
    <p:extLst>
      <p:ext uri="{BB962C8B-B14F-4D97-AF65-F5344CB8AC3E}">
        <p14:creationId xmlns:p14="http://schemas.microsoft.com/office/powerpoint/2010/main" val="26672989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F3D6CFF-2C16-4E5D-8009-EB05A51E0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0"/>
            <a:ext cx="3854528" cy="1278466"/>
          </a:xfrm>
        </p:spPr>
        <p:txBody>
          <a:bodyPr/>
          <a:lstStyle/>
          <a:p>
            <a:r>
              <a:rPr lang="en-US" dirty="0"/>
              <a:t>What neighborhood should you invest in?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010DE17A-CA87-4D51-AA21-745B1A5FFD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6924" y="1278466"/>
            <a:ext cx="2680122" cy="2068160"/>
          </a:xfr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E420AF9-CAC1-4583-9D6B-871E45693F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7334" y="1342552"/>
            <a:ext cx="3854528" cy="4698809"/>
          </a:xfrm>
        </p:spPr>
        <p:txBody>
          <a:bodyPr/>
          <a:lstStyle/>
          <a:p>
            <a:r>
              <a:rPr lang="en-US" dirty="0"/>
              <a:t>What you have:</a:t>
            </a:r>
          </a:p>
          <a:p>
            <a:r>
              <a:rPr lang="en-US" dirty="0"/>
              <a:t>- a general idea of which borough</a:t>
            </a:r>
          </a:p>
          <a:p>
            <a:r>
              <a:rPr lang="en-US" dirty="0"/>
              <a:t>- an interest in an apartment or a house</a:t>
            </a:r>
          </a:p>
          <a:p>
            <a:endParaRPr lang="en-US" dirty="0"/>
          </a:p>
          <a:p>
            <a:r>
              <a:rPr lang="en-US" dirty="0"/>
              <a:t>What you want:</a:t>
            </a:r>
          </a:p>
          <a:p>
            <a:r>
              <a:rPr lang="en-US" dirty="0"/>
              <a:t>- a specific neighborhood to invest in</a:t>
            </a:r>
          </a:p>
          <a:p>
            <a:r>
              <a:rPr lang="en-US" dirty="0"/>
              <a:t>- a good amount of rental income from 		  the property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EE35E6D-B8FD-4A6A-A740-FDA3C9FCCE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4849" y="3511375"/>
            <a:ext cx="3982760" cy="2377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03736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CDE935-C8BA-49B4-8DD4-39EA49E211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0"/>
            <a:ext cx="3854528" cy="1278466"/>
          </a:xfrm>
        </p:spPr>
        <p:txBody>
          <a:bodyPr/>
          <a:lstStyle/>
          <a:p>
            <a:r>
              <a:rPr lang="en-US" dirty="0"/>
              <a:t>How do we find the neighborhood?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3D429C92-7AF1-4ED1-ACFD-BB08306550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0913" y="1867793"/>
            <a:ext cx="4513262" cy="2820788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EB8E9A8-FA08-4DCC-83CC-33E1D8C0B4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7334" y="1359017"/>
            <a:ext cx="3854528" cy="4682344"/>
          </a:xfrm>
        </p:spPr>
        <p:txBody>
          <a:bodyPr/>
          <a:lstStyle/>
          <a:p>
            <a:r>
              <a:rPr lang="en-US" dirty="0"/>
              <a:t>What information we have or will assume:</a:t>
            </a:r>
          </a:p>
          <a:p>
            <a:r>
              <a:rPr lang="en-US" dirty="0"/>
              <a:t>- don’t want a very expensive area</a:t>
            </a:r>
          </a:p>
          <a:p>
            <a:r>
              <a:rPr lang="en-US" dirty="0"/>
              <a:t>- want to buy a home or apartment</a:t>
            </a:r>
          </a:p>
          <a:p>
            <a:r>
              <a:rPr lang="en-US" dirty="0"/>
              <a:t>- rental income is important</a:t>
            </a:r>
          </a:p>
          <a:p>
            <a:r>
              <a:rPr lang="en-US" dirty="0"/>
              <a:t>- a graphic showing property values in 	   	  Amsterdam</a:t>
            </a:r>
          </a:p>
          <a:p>
            <a:r>
              <a:rPr lang="en-US" dirty="0"/>
              <a:t>- a lot of numbers on rental data that 		  can be used to calculate some 			  numbers that we don’t have</a:t>
            </a:r>
          </a:p>
          <a:p>
            <a:r>
              <a:rPr lang="en-US" dirty="0"/>
              <a:t>- don’t want too much competition</a:t>
            </a:r>
          </a:p>
          <a:p>
            <a:endParaRPr lang="en-US" dirty="0"/>
          </a:p>
          <a:p>
            <a:r>
              <a:rPr lang="en-US" dirty="0"/>
              <a:t>What we are going to do:</a:t>
            </a:r>
          </a:p>
          <a:p>
            <a:r>
              <a:rPr lang="en-US" dirty="0"/>
              <a:t>- use our information to compare the 		 options to find the best borough and 		 then the best neighborhood in that 		 borough</a:t>
            </a:r>
          </a:p>
        </p:txBody>
      </p:sp>
    </p:spTree>
    <p:extLst>
      <p:ext uri="{BB962C8B-B14F-4D97-AF65-F5344CB8AC3E}">
        <p14:creationId xmlns:p14="http://schemas.microsoft.com/office/powerpoint/2010/main" val="15140595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D19F2-BA87-4AF6-A06B-D7D3071FBB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0"/>
            <a:ext cx="3854528" cy="1278466"/>
          </a:xfrm>
        </p:spPr>
        <p:txBody>
          <a:bodyPr/>
          <a:lstStyle/>
          <a:p>
            <a:r>
              <a:rPr lang="en-US" dirty="0"/>
              <a:t>How do we use the all of the information we have?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A58FB0-B063-40D0-9150-1F5D81BF95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7334" y="1278466"/>
            <a:ext cx="3854528" cy="4762895"/>
          </a:xfrm>
        </p:spPr>
        <p:txBody>
          <a:bodyPr/>
          <a:lstStyle/>
          <a:p>
            <a:r>
              <a:rPr lang="en-US" dirty="0"/>
              <a:t>Find the borough:</a:t>
            </a:r>
          </a:p>
          <a:p>
            <a:r>
              <a:rPr lang="en-US" dirty="0"/>
              <a:t>- compare average monthly income and possible competition or number of listings across boroughs</a:t>
            </a:r>
          </a:p>
          <a:p>
            <a:r>
              <a:rPr lang="en-US" dirty="0"/>
              <a:t>- check against property sale value to narrow the choice down to one borough</a:t>
            </a:r>
          </a:p>
          <a:p>
            <a:endParaRPr lang="en-US" dirty="0"/>
          </a:p>
          <a:p>
            <a:r>
              <a:rPr lang="en-US" dirty="0"/>
              <a:t>Then find the neighborhood:</a:t>
            </a:r>
          </a:p>
          <a:p>
            <a:r>
              <a:rPr lang="en-US" dirty="0"/>
              <a:t>- compare average monthly income, possible competition, average bookings per month, and count of property types across neighborhoods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C88C1E6-42C4-4932-BBEE-FD434B9C26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46472" y="514924"/>
            <a:ext cx="4513541" cy="552643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200" dirty="0"/>
          </a:p>
        </p:txBody>
      </p:sp>
      <p:graphicFrame>
        <p:nvGraphicFramePr>
          <p:cNvPr id="38" name="Diagram 37">
            <a:extLst>
              <a:ext uri="{FF2B5EF4-FFF2-40B4-BE49-F238E27FC236}">
                <a16:creationId xmlns:a16="http://schemas.microsoft.com/office/drawing/2014/main" id="{57281B41-16F7-4C0B-A6D2-141614682CF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53697226"/>
              </p:ext>
            </p:extLst>
          </p:nvPr>
        </p:nvGraphicFramePr>
        <p:xfrm>
          <a:off x="4746472" y="1996580"/>
          <a:ext cx="4513541" cy="16633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9" name="TextBox 38">
            <a:extLst>
              <a:ext uri="{FF2B5EF4-FFF2-40B4-BE49-F238E27FC236}">
                <a16:creationId xmlns:a16="http://schemas.microsoft.com/office/drawing/2014/main" id="{A3B26CA3-06B3-4512-852B-8C918FFB85DC}"/>
              </a:ext>
            </a:extLst>
          </p:cNvPr>
          <p:cNvSpPr txBox="1"/>
          <p:nvPr/>
        </p:nvSpPr>
        <p:spPr>
          <a:xfrm>
            <a:off x="4746471" y="3429000"/>
            <a:ext cx="153688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8 boroughs</a:t>
            </a:r>
          </a:p>
          <a:p>
            <a:r>
              <a:rPr lang="en-US" sz="1100" dirty="0"/>
              <a:t>22 neighborhoods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ABFA875-F6E6-4344-9351-9DB4979434FB}"/>
              </a:ext>
            </a:extLst>
          </p:cNvPr>
          <p:cNvSpPr txBox="1"/>
          <p:nvPr/>
        </p:nvSpPr>
        <p:spPr>
          <a:xfrm>
            <a:off x="6283354" y="3429000"/>
            <a:ext cx="132828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1 borough</a:t>
            </a:r>
          </a:p>
          <a:p>
            <a:r>
              <a:rPr lang="en-US" sz="1100" dirty="0"/>
              <a:t>2-4 neighborhoods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3B4E666-2D6B-477A-8168-7A32E06659EF}"/>
              </a:ext>
            </a:extLst>
          </p:cNvPr>
          <p:cNvSpPr txBox="1"/>
          <p:nvPr/>
        </p:nvSpPr>
        <p:spPr>
          <a:xfrm>
            <a:off x="7705980" y="3429000"/>
            <a:ext cx="14596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1 neighborhood</a:t>
            </a:r>
          </a:p>
        </p:txBody>
      </p:sp>
    </p:spTree>
    <p:extLst>
      <p:ext uri="{BB962C8B-B14F-4D97-AF65-F5344CB8AC3E}">
        <p14:creationId xmlns:p14="http://schemas.microsoft.com/office/powerpoint/2010/main" val="731958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73715-7BD9-4D2D-8D83-EF382A6F3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742" y="0"/>
            <a:ext cx="3854528" cy="1278466"/>
          </a:xfrm>
        </p:spPr>
        <p:txBody>
          <a:bodyPr/>
          <a:lstStyle/>
          <a:p>
            <a:r>
              <a:rPr lang="en-US" sz="2000" dirty="0"/>
              <a:t>Which borough and neighborhood do we find?</a:t>
            </a:r>
            <a:endParaRPr lang="en-US" dirty="0"/>
          </a:p>
        </p:txBody>
      </p:sp>
      <p:pic>
        <p:nvPicPr>
          <p:cNvPr id="29" name="Content Placeholder 28">
            <a:extLst>
              <a:ext uri="{FF2B5EF4-FFF2-40B4-BE49-F238E27FC236}">
                <a16:creationId xmlns:a16="http://schemas.microsoft.com/office/drawing/2014/main" id="{EB4CAC2A-4A44-4A7F-9FF5-5F8FB9C738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61471" y="1278466"/>
            <a:ext cx="2694989" cy="1877731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860DA9-062C-446C-9126-2A87BB2AC8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5742" y="1278466"/>
            <a:ext cx="3854528" cy="4803552"/>
          </a:xfrm>
        </p:spPr>
        <p:txBody>
          <a:bodyPr/>
          <a:lstStyle/>
          <a:p>
            <a:r>
              <a:rPr lang="en-US" sz="1400" dirty="0"/>
              <a:t>Find the borough:</a:t>
            </a:r>
          </a:p>
          <a:p>
            <a:r>
              <a:rPr lang="en-US" dirty="0"/>
              <a:t>- want high monthly income with not too many listings</a:t>
            </a:r>
          </a:p>
          <a:p>
            <a:r>
              <a:rPr lang="en-US" dirty="0"/>
              <a:t>- </a:t>
            </a:r>
            <a:r>
              <a:rPr lang="en-US" dirty="0" err="1"/>
              <a:t>Nieuw</a:t>
            </a:r>
            <a:r>
              <a:rPr lang="en-US" dirty="0"/>
              <a:t>-West, Noord, and </a:t>
            </a:r>
            <a:r>
              <a:rPr lang="en-US" dirty="0" err="1"/>
              <a:t>Zuidoost</a:t>
            </a:r>
            <a:r>
              <a:rPr lang="en-US" dirty="0"/>
              <a:t> look like good choices</a:t>
            </a:r>
          </a:p>
          <a:p>
            <a:endParaRPr lang="en-US" dirty="0"/>
          </a:p>
          <a:p>
            <a:r>
              <a:rPr lang="en-US" dirty="0"/>
              <a:t>Then find the neighborhood:</a:t>
            </a:r>
          </a:p>
          <a:p>
            <a:r>
              <a:rPr lang="en-US" dirty="0"/>
              <a:t>- compare monthly income for apartments and houses and how many listings there are in these boroughs and neighborhoods</a:t>
            </a:r>
          </a:p>
          <a:p>
            <a:r>
              <a:rPr lang="en-US" dirty="0"/>
              <a:t>- can’t show all of the steps in one compact chart but out of the three boroughs and the ten neighborhoods, the best choice looks like </a:t>
            </a:r>
            <a:r>
              <a:rPr lang="en-US" dirty="0" err="1"/>
              <a:t>Bijlmer</a:t>
            </a:r>
            <a:r>
              <a:rPr lang="en-US" dirty="0"/>
              <a:t>-Centrum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F88CDF-E054-412D-BA3F-59422CBBC0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1471" y="3268458"/>
            <a:ext cx="3157392" cy="188285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29916D1-15A5-47C0-8A2C-D056DA7EBAB6}"/>
              </a:ext>
            </a:extLst>
          </p:cNvPr>
          <p:cNvSpPr/>
          <p:nvPr/>
        </p:nvSpPr>
        <p:spPr>
          <a:xfrm>
            <a:off x="6224631" y="2197916"/>
            <a:ext cx="176169" cy="32717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12054-C9E2-4500-BE6F-4FFFB546F697}"/>
              </a:ext>
            </a:extLst>
          </p:cNvPr>
          <p:cNvSpPr/>
          <p:nvPr/>
        </p:nvSpPr>
        <p:spPr>
          <a:xfrm>
            <a:off x="5293453" y="3682767"/>
            <a:ext cx="864066" cy="133385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7DC8287-BFD6-468A-B378-706E9BFCB5AE}"/>
              </a:ext>
            </a:extLst>
          </p:cNvPr>
          <p:cNvSpPr/>
          <p:nvPr/>
        </p:nvSpPr>
        <p:spPr>
          <a:xfrm>
            <a:off x="5293453" y="2021747"/>
            <a:ext cx="352338" cy="50333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0121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99844-271C-4104-8DA4-91F75BCA0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Recommendation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05D6B3-9A9F-4BB9-8E3F-FAF6EE6101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4690734"/>
          </a:xfrm>
        </p:spPr>
        <p:txBody>
          <a:bodyPr/>
          <a:lstStyle/>
          <a:p>
            <a:pPr marL="0" indent="0">
              <a:buNone/>
            </a:pPr>
            <a:r>
              <a:rPr lang="en-US" sz="1400" dirty="0"/>
              <a:t>Which borough?</a:t>
            </a:r>
          </a:p>
          <a:p>
            <a:pPr marL="0" indent="0">
              <a:buNone/>
            </a:pPr>
            <a:r>
              <a:rPr lang="en-US" sz="1400" dirty="0"/>
              <a:t>	</a:t>
            </a:r>
            <a:r>
              <a:rPr lang="en-US" sz="1400" dirty="0" err="1"/>
              <a:t>Zuidoost</a:t>
            </a:r>
            <a:endParaRPr lang="en-US" sz="1400" dirty="0"/>
          </a:p>
          <a:p>
            <a:pPr marL="0" indent="0">
              <a:buNone/>
            </a:pPr>
            <a:r>
              <a:rPr lang="en-US" sz="1400" dirty="0"/>
              <a:t>Which neighborhood?</a:t>
            </a:r>
          </a:p>
          <a:p>
            <a:pPr marL="0" indent="0">
              <a:buNone/>
            </a:pPr>
            <a:r>
              <a:rPr lang="en-US" sz="1400" dirty="0"/>
              <a:t>	</a:t>
            </a:r>
            <a:r>
              <a:rPr lang="en-US" sz="1400" dirty="0" err="1"/>
              <a:t>Bijlmer</a:t>
            </a:r>
            <a:r>
              <a:rPr lang="en-US" sz="1400" dirty="0"/>
              <a:t>-Centrum</a:t>
            </a:r>
          </a:p>
          <a:p>
            <a:pPr marL="0" indent="0">
              <a:buNone/>
            </a:pPr>
            <a:r>
              <a:rPr lang="en-US" sz="1400" dirty="0"/>
              <a:t>Apartment or house?</a:t>
            </a:r>
          </a:p>
          <a:p>
            <a:pPr marL="0" indent="0">
              <a:buNone/>
            </a:pPr>
            <a:r>
              <a:rPr lang="en-US" sz="1400" dirty="0"/>
              <a:t>	Apartment</a:t>
            </a:r>
          </a:p>
          <a:p>
            <a:pPr marL="0" indent="0">
              <a:buNone/>
            </a:pPr>
            <a:r>
              <a:rPr lang="en-US" sz="1400" dirty="0"/>
              <a:t>How much can you expect to earn?</a:t>
            </a:r>
          </a:p>
          <a:p>
            <a:pPr marL="0" indent="0">
              <a:buNone/>
            </a:pPr>
            <a:r>
              <a:rPr lang="en-US" sz="1400" dirty="0"/>
              <a:t>	Average of €1000 per month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9276308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2554</TotalTime>
  <Words>265</Words>
  <Application>Microsoft Office PowerPoint</Application>
  <PresentationFormat>Widescreen</PresentationFormat>
  <Paragraphs>53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Trebuchet MS</vt:lpstr>
      <vt:lpstr>Wingdings 3</vt:lpstr>
      <vt:lpstr>Facet</vt:lpstr>
      <vt:lpstr>Airbnb Property Amsterdam</vt:lpstr>
      <vt:lpstr>What neighborhood should you invest in?</vt:lpstr>
      <vt:lpstr>How do we find the neighborhood?</vt:lpstr>
      <vt:lpstr>How do we use the all of the information we have?</vt:lpstr>
      <vt:lpstr>Which borough and neighborhood do we find?</vt:lpstr>
      <vt:lpstr>Recommendation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Amsterdam Airbnb Properties</dc:title>
  <dc:creator>Christopher</dc:creator>
  <cp:lastModifiedBy>Christopher</cp:lastModifiedBy>
  <cp:revision>80</cp:revision>
  <dcterms:created xsi:type="dcterms:W3CDTF">2017-12-07T21:49:13Z</dcterms:created>
  <dcterms:modified xsi:type="dcterms:W3CDTF">2017-12-10T23:29:21Z</dcterms:modified>
</cp:coreProperties>
</file>

<file path=docProps/thumbnail.jpeg>
</file>